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9" r:id="rId2"/>
    <p:sldId id="388" r:id="rId3"/>
    <p:sldId id="392" r:id="rId4"/>
    <p:sldId id="387" r:id="rId5"/>
    <p:sldId id="389" r:id="rId6"/>
    <p:sldId id="390" r:id="rId7"/>
    <p:sldId id="391" r:id="rId8"/>
    <p:sldId id="39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6620737D-B51F-4BB4-87DC-28AA5D83A065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F98740B2-8D21-4C67-BAC0-257E932A51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666DE-021B-4556-A8BF-EC1116B43000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A4A48-8779-430D-AEDC-AF991A73F7C8}" type="slidenum">
              <a:rPr lang="en-US"/>
              <a:pPr/>
              <a:t>2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s-MX"/>
              <a:t>Era próspero semejante a Abraham, su riqueza se medía por las posesiones y ganado no por plata ni oro, 1:3</a:t>
            </a:r>
          </a:p>
          <a:p>
            <a:pPr marL="228600" indent="-228600">
              <a:buFontTx/>
              <a:buAutoNum type="arabicPeriod"/>
            </a:pPr>
            <a:r>
              <a:rPr lang="es-MX"/>
              <a:t>Su vida larga corresponde a aquella de los patriarcasdespues del diluvio.  Vivio 140 años adicionales a los de su vida de sufrimiento, 42:16,17</a:t>
            </a:r>
          </a:p>
          <a:p>
            <a:pPr marL="228600" indent="-228600">
              <a:buFontTx/>
              <a:buAutoNum type="arabicPeriod"/>
            </a:pPr>
            <a:r>
              <a:rPr lang="es-MX"/>
              <a:t> No hay mencion de Moisés ni de la ley ni de eventos o instituciones del pacto que Dios hizo con Israel.</a:t>
            </a:r>
          </a:p>
          <a:p>
            <a:pPr marL="228600" indent="-228600">
              <a:buFontTx/>
              <a:buAutoNum type="arabicPeriod"/>
            </a:pPr>
            <a:r>
              <a:rPr lang="es-MX"/>
              <a:t> Muy probable que Job haya sido gentil.</a:t>
            </a: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Hebrews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89D2BA-4BDC-444A-9421-DF2CBA784A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 userDrawn="1"/>
        </p:nvSpPr>
        <p:spPr bwMode="auto">
          <a:xfrm rot="16200000">
            <a:off x="4608513" y="2628900"/>
            <a:ext cx="4587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F8688-84EE-4E04-92A5-3AF912AA6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1510A-D238-41E9-9FB4-8DD563324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1D8EE-0FDB-477F-9B28-92AC2B2FE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86F20-1F56-4117-A5DA-AFEFF3CC2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E04FC-C888-4B83-82D4-FF6963B88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FEE7C-8982-4D64-9871-6D9509DC4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90C51-EA75-43D5-A254-6B246FD42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790B3-B7F4-4C44-8805-48274B878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AB31F-F372-4DC5-8F32-1FD47403F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58539-068C-4A1B-8C64-5D960DC8B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fld id="{E6072810-3877-4FE8-B1B7-5FF203C021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s-E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 rot="16200000">
            <a:off x="4608513" y="2628900"/>
            <a:ext cx="4587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effectLst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 rot="16200000">
            <a:off x="-3215481" y="3139281"/>
            <a:ext cx="472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charset="0"/>
              </a:rPr>
              <a:t>Hebreos 12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77200" cy="4419600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s-MX" sz="8800" b="1" i="1">
                <a:effectLst/>
                <a:latin typeface="Papyrus" pitchFamily="66" charset="0"/>
              </a:rPr>
              <a:t>Jesucristo</a:t>
            </a:r>
            <a:br>
              <a:rPr lang="es-MX" sz="8800" b="1" i="1">
                <a:effectLst/>
                <a:latin typeface="Papyrus" pitchFamily="66" charset="0"/>
              </a:rPr>
            </a:br>
            <a:r>
              <a:rPr lang="es-MX" sz="4000" b="1" i="1">
                <a:effectLst/>
                <a:latin typeface="Papyrus" pitchFamily="66" charset="0"/>
              </a:rPr>
              <a:t>en el Libro de</a:t>
            </a:r>
            <a:br>
              <a:rPr lang="es-MX" sz="4000" b="1" i="1">
                <a:effectLst/>
                <a:latin typeface="Papyrus" pitchFamily="66" charset="0"/>
              </a:rPr>
            </a:br>
            <a:r>
              <a:rPr lang="es-MX" sz="8800" b="1" i="1">
                <a:effectLst/>
                <a:latin typeface="Papyrus" pitchFamily="66" charset="0"/>
              </a:rPr>
              <a:t>Job</a:t>
            </a:r>
            <a:endParaRPr lang="en-US" sz="8800" b="1" i="1">
              <a:effectLst/>
              <a:latin typeface="Papyrus" pitchFamily="66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685800" y="4800600"/>
            <a:ext cx="84582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1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Jesucristo  Es </a:t>
            </a:r>
            <a:r>
              <a:rPr lang="es-MX" sz="3100" b="1" i="1" smtClean="0">
                <a:solidFill>
                  <a:schemeClr val="bg1"/>
                </a:solidFill>
                <a:effectLst/>
                <a:latin typeface="Papyrus" pitchFamily="66" charset="0"/>
              </a:rPr>
              <a:t>La Respuesta                                   Al Dilema De Job</a:t>
            </a:r>
            <a:endParaRPr lang="es-ES" sz="43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utoUpdateAnimBg="0"/>
      <p:bldP spid="1239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762000" y="381000"/>
            <a:ext cx="8382000" cy="575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s-MX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Autor</a:t>
            </a:r>
            <a:r>
              <a:rPr lang="es-MX"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:</a:t>
            </a:r>
            <a:r>
              <a:rPr lang="es-MX" sz="3600" b="1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800">
                <a:solidFill>
                  <a:schemeClr val="bg1"/>
                </a:solidFill>
                <a:effectLst/>
                <a:latin typeface="Papyrus" pitchFamily="66" charset="0"/>
              </a:rPr>
              <a:t>Anónimo (se le atribuye a Moisés, Eliú, Elias, Salomón, Ezequías, Jeremías, Baruc, Esdras, Isaías, y otros – 1000 – 700 a de JC</a:t>
            </a:r>
          </a:p>
          <a:p>
            <a:pPr>
              <a:lnSpc>
                <a:spcPct val="110000"/>
              </a:lnSpc>
            </a:pPr>
            <a:r>
              <a:rPr lang="es-MX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Lugar</a:t>
            </a:r>
            <a:r>
              <a:rPr lang="es-MX" sz="3600" b="1">
                <a:solidFill>
                  <a:schemeClr val="bg1"/>
                </a:solidFill>
                <a:effectLst/>
                <a:latin typeface="Papyrus" pitchFamily="66" charset="0"/>
              </a:rPr>
              <a:t>:  </a:t>
            </a:r>
            <a:r>
              <a:rPr lang="es-MX" sz="2800">
                <a:solidFill>
                  <a:schemeClr val="bg1"/>
                </a:solidFill>
                <a:effectLst/>
                <a:latin typeface="Papyrus" pitchFamily="66" charset="0"/>
              </a:rPr>
              <a:t>Uz (1:1) tal vez, al NE de Palestina - - mapa</a:t>
            </a:r>
          </a:p>
          <a:p>
            <a:pPr>
              <a:lnSpc>
                <a:spcPct val="130000"/>
              </a:lnSpc>
            </a:pPr>
            <a:r>
              <a:rPr lang="es-MX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Tiempo:</a:t>
            </a:r>
            <a:r>
              <a:rPr lang="es-MX" sz="2800">
                <a:solidFill>
                  <a:schemeClr val="bg1"/>
                </a:solidFill>
                <a:effectLst/>
                <a:latin typeface="Papyrus" pitchFamily="66" charset="0"/>
              </a:rPr>
              <a:t>  Durante el tiempo de los Patriarcas, 2000 – 1000 a. de JC  (Ver notas abajo)</a:t>
            </a:r>
          </a:p>
          <a:p>
            <a:pPr>
              <a:lnSpc>
                <a:spcPct val="120000"/>
              </a:lnSpc>
            </a:pPr>
            <a:r>
              <a:rPr lang="es-MX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Estilo:</a:t>
            </a:r>
            <a:r>
              <a:rPr lang="es-MX" sz="2800">
                <a:solidFill>
                  <a:schemeClr val="bg1"/>
                </a:solidFill>
                <a:effectLst/>
                <a:latin typeface="Papyrus" pitchFamily="66" charset="0"/>
              </a:rPr>
              <a:t>  Poético, en lit. y mensaje lo mejor de lo mejor, sobrepasa a la mejor obra que jamas haya sido escrita</a:t>
            </a:r>
          </a:p>
          <a:p>
            <a:pPr>
              <a:lnSpc>
                <a:spcPct val="110000"/>
              </a:lnSpc>
            </a:pPr>
            <a:r>
              <a:rPr lang="es-MX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Mensaje:</a:t>
            </a:r>
            <a:r>
              <a:rPr lang="es-MX" sz="2800">
                <a:solidFill>
                  <a:schemeClr val="bg1"/>
                </a:solidFill>
                <a:effectLst/>
                <a:latin typeface="Papyrus" pitchFamily="66" charset="0"/>
              </a:rPr>
              <a:t>  Un gran ejemplo de cómo confiar en Dios en medio de pruebas y sufrimientos</a:t>
            </a:r>
            <a:endParaRPr lang="es-ES" sz="280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 rot="16200000">
            <a:off x="-3108326" y="3103563"/>
            <a:ext cx="685800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>
                <a:solidFill>
                  <a:schemeClr val="bg1"/>
                </a:solidFill>
                <a:effectLst/>
                <a:latin typeface="Papyrus" pitchFamily="66" charset="0"/>
              </a:rPr>
              <a:t>Fondo </a:t>
            </a:r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Histórico</a:t>
            </a:r>
            <a:endParaRPr lang="en-US" sz="36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4114800" y="3276600"/>
            <a:ext cx="838200" cy="376238"/>
          </a:xfrm>
          <a:prstGeom prst="rect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CC3300"/>
                </a:solidFill>
                <a:effectLst/>
                <a:latin typeface="Elephant" pitchFamily="18" charset="0"/>
              </a:rPr>
              <a:t>Uz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8" name="Rectangle 6"/>
          <p:cNvSpPr>
            <a:spLocks noChangeArrowheads="1"/>
          </p:cNvSpPr>
          <p:nvPr/>
        </p:nvSpPr>
        <p:spPr bwMode="auto">
          <a:xfrm>
            <a:off x="2286000" y="381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 sz="440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1035050"/>
            <a:ext cx="8458200" cy="588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La inquietud de Job: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</a:t>
            </a:r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Porque reconoce la grandeza de Dios, piensa que Dios no puede compadecerce de él, pues no es hombre como él – ¿Quien es aquel que es Dios y hombre a la vez?  Job necesita alguien que esté entre él y Dios, de naturaleza Divina como de Humana, ¿Quien?</a:t>
            </a:r>
          </a:p>
          <a:p>
            <a:pPr marL="342900" indent="-342900">
              <a:buFontTx/>
              <a:buChar char="•"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La contestación de Jesucristo</a:t>
            </a:r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: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Juan 14:6 “Yo soy el camino, y la verdad, y la vida; nadie viene al Padre sino por mí”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1 Tim. 2:5,6 “Porque hay un solo Dios, y también un solo mediador entre Dios y los hombres, Cristo Jesús hombre…”</a:t>
            </a:r>
          </a:p>
          <a:p>
            <a:pPr marL="342900" indent="-342900">
              <a:buFontTx/>
              <a:buChar char="•"/>
            </a:pPr>
            <a:endParaRPr lang="en-US" sz="280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buFontTx/>
              <a:buAutoNum type="romanUcPeriod"/>
            </a:pPr>
            <a:r>
              <a:rPr lang="es-MX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“No hay árbitro entre nosotros...”</a:t>
            </a:r>
          </a:p>
          <a:p>
            <a:pPr marL="457200" indent="-457200" algn="ctr"/>
            <a:r>
              <a:rPr lang="es-MX" sz="3200" b="1" i="1">
                <a:solidFill>
                  <a:schemeClr val="bg1"/>
                </a:solidFill>
                <a:effectLst/>
                <a:latin typeface="Papyrus" pitchFamily="66" charset="0"/>
              </a:rPr>
              <a:t>Job 9:32, 33</a:t>
            </a:r>
            <a:endParaRPr lang="es-ES" sz="32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Jesucristo en el Libro de Job</a:t>
            </a:r>
            <a:endParaRPr lang="en-US" sz="24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1447800"/>
            <a:ext cx="861060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La inquietud de Job: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</a:t>
            </a:r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 Según el contexto (v. 10-13) la muerte es segura, Job lo sabe, pero acaso ¿tiene esperanza de volver a vivir? Job sabe que no en esta tierra, pero ¿Cómo?</a:t>
            </a:r>
          </a:p>
          <a:p>
            <a:pPr marL="342900" indent="-342900">
              <a:buFontTx/>
              <a:buChar char="•"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La contestación de Jesucristo</a:t>
            </a:r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: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Juan 5:28, 29 “… porque vendrá hora cuando todos los que están en los sepulcros oirán su voz …”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 1 Cor. 15:22 “Porque así como en Adán todos mueren, también en Cristo todos serán vivificados”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1 Tes. 4f:13,14 “…Porque si creemos que Jesús murió y resucitó, así también traerá Dios con Jesús a los que durmieron en él”</a:t>
            </a: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2. “Si el hombre muriere,                           ¿volverá a vivir?”    </a:t>
            </a:r>
            <a:r>
              <a:rPr lang="es-MX" sz="3200" b="1" i="1">
                <a:solidFill>
                  <a:schemeClr val="bg1"/>
                </a:solidFill>
                <a:effectLst/>
                <a:latin typeface="Papyrus" pitchFamily="66" charset="0"/>
              </a:rPr>
              <a:t>Job 14:14</a:t>
            </a:r>
            <a:endParaRPr lang="es-ES" sz="32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Jesucristo en el Libro de Job</a:t>
            </a:r>
            <a:endParaRPr lang="en-US" sz="24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533400" y="1447800"/>
            <a:ext cx="861060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La inquietud de Job: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</a:t>
            </a:r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 Sus amigos vienen a consolarle, pero le acusan de que sufre por que ha pecado.  Job no está convencido de esto y el único Juez Justo que entendería su causa es Dios.  Pero, ¿Dónde está?</a:t>
            </a:r>
          </a:p>
          <a:p>
            <a:pPr marL="342900" indent="-342900">
              <a:buFontTx/>
              <a:buChar char="•"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La contestación de Jesucristo</a:t>
            </a:r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: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Hechos 17:26-31 “…Para que busquen a Dios … no está lejos de cada uno de vosotros…”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Heb. 10:19-22 “…puesto que tenemos un gran sacerdote sobre la casa de Dios, acerquémonos…”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1 Cor. 4:3,4 “Pues el que me juzga es el Señor”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Sant. 5:7-9 “… el Juez está a las puertas”</a:t>
            </a:r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3.  ¡Quién me diera el saber dónde hallar a Dios!”    </a:t>
            </a:r>
            <a:r>
              <a:rPr lang="es-MX" sz="3200" b="1" i="1">
                <a:solidFill>
                  <a:schemeClr val="bg1"/>
                </a:solidFill>
                <a:effectLst/>
                <a:latin typeface="Papyrus" pitchFamily="66" charset="0"/>
              </a:rPr>
              <a:t>Job 23:1-7</a:t>
            </a:r>
            <a:endParaRPr lang="es-ES" sz="32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Jesucristo en el Libro de Job</a:t>
            </a:r>
            <a:endParaRPr lang="en-US" sz="24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autoUpdateAnimBg="0"/>
      <p:bldP spid="2867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533400" y="1447800"/>
            <a:ext cx="86106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La inquietud de Job: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</a:t>
            </a:r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 Entre sus sufrimientos, Job tiene la esperanza de un Redentor que le levantaría al final.  Está hablando proféticamente.  Tal vez lo entiende, pero, ¿Quién será su Redentor?</a:t>
            </a:r>
          </a:p>
          <a:p>
            <a:pPr marL="342900" indent="-342900">
              <a:buFontTx/>
              <a:buChar char="•"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La contestación de Jesucristo</a:t>
            </a:r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: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Apoc. 1:18 “… Y el que vive y estuvo muerto”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Apoc. 10:6 “ … El que vive…”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Apoc. 21:3 “ Dios … entre ellos…”</a:t>
            </a:r>
          </a:p>
          <a:p>
            <a:pPr marL="800100" lvl="1" indent="-342900"/>
            <a:r>
              <a:rPr lang="en-US" sz="2800">
                <a:solidFill>
                  <a:schemeClr val="bg1"/>
                </a:solidFill>
                <a:effectLst/>
                <a:latin typeface="Papyrus" pitchFamily="66" charset="0"/>
              </a:rPr>
              <a:t>1 Juan 3:2 “… Semejantes a Él”</a:t>
            </a: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4. “Yo sé que mi Redentor vive, Y al fin se levantará...”    </a:t>
            </a:r>
            <a:r>
              <a:rPr lang="es-MX" sz="3200" b="1" i="1">
                <a:solidFill>
                  <a:schemeClr val="bg1"/>
                </a:solidFill>
                <a:effectLst/>
                <a:latin typeface="Papyrus" pitchFamily="66" charset="0"/>
              </a:rPr>
              <a:t>Job 19:25-27</a:t>
            </a:r>
            <a:endParaRPr lang="es-ES" sz="32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Jesucristo en el Libro de Job</a:t>
            </a:r>
            <a:endParaRPr lang="en-US" sz="24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 autoUpdateAnimBg="0"/>
      <p:bldP spid="290819" grpId="0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5575</TotalTime>
  <Words>719</Words>
  <Application>Microsoft Office PowerPoint</Application>
  <PresentationFormat>On-screen Show (4:3)</PresentationFormat>
  <Paragraphs>45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Jesucristo en el Libro de Job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Jesucristo en el Libro de Job</dc:title>
  <dc:creator>Jorge</dc:creator>
  <cp:lastModifiedBy>Jorge</cp:lastModifiedBy>
  <cp:revision>213</cp:revision>
  <dcterms:created xsi:type="dcterms:W3CDTF">2005-08-24T16:25:21Z</dcterms:created>
  <dcterms:modified xsi:type="dcterms:W3CDTF">2013-09-16T20:59:47Z</dcterms:modified>
</cp:coreProperties>
</file>